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318" r:id="rId3"/>
    <p:sldId id="282" r:id="rId4"/>
    <p:sldId id="317" r:id="rId5"/>
    <p:sldId id="326" r:id="rId6"/>
    <p:sldId id="320" r:id="rId7"/>
    <p:sldId id="321" r:id="rId8"/>
    <p:sldId id="323" r:id="rId9"/>
    <p:sldId id="324" r:id="rId10"/>
    <p:sldId id="322" r:id="rId11"/>
    <p:sldId id="325" r:id="rId12"/>
    <p:sldId id="31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918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74" y="4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AA7C2-E8DC-467C-9833-F833067453C2}" type="datetimeFigureOut">
              <a:rPr lang="en-US" smtClean="0"/>
              <a:pPr/>
              <a:t>18-Sep-17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1A8E8C-7000-4BD7-A278-0C135579044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3350BE-36FB-48B8-BC3B-BF82FA8A4B16}" type="datetime1">
              <a:rPr lang="en-US" smtClean="0"/>
              <a:pPr/>
              <a:t>18-Sep-17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8D951-FD7A-4EA6-9971-BA4650F5F282}" type="datetime1">
              <a:rPr lang="en-US" smtClean="0"/>
              <a:pPr/>
              <a:t>18-Sep-17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7DDA1A-1160-4810-A009-9384DF143964}" type="datetime1">
              <a:rPr lang="en-US" smtClean="0"/>
              <a:pPr/>
              <a:t>18-Sep-17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B8CA7-DF52-4574-B28B-BF67C425F74E}" type="datetime1">
              <a:rPr lang="en-US" smtClean="0"/>
              <a:pPr/>
              <a:t>18-Sep-17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6F388C-ACCE-4EF5-AD2C-86A2C6495869}" type="datetime1">
              <a:rPr lang="en-US" smtClean="0"/>
              <a:pPr/>
              <a:t>18-Sep-17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02A2DB-E9A4-4F11-9A97-3D805873123B}" type="datetime1">
              <a:rPr lang="en-US" smtClean="0"/>
              <a:pPr/>
              <a:t>18-Sep-17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5D039D-4B07-4C92-99B2-D30586816A68}" type="datetime1">
              <a:rPr lang="en-US" smtClean="0"/>
              <a:pPr/>
              <a:t>18-Sep-17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D8C0F6-D106-4D90-B6A1-515B7FD8F0C8}" type="datetime1">
              <a:rPr lang="en-US" smtClean="0"/>
              <a:pPr/>
              <a:t>18-Sep-17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B9723-2437-47C8-833A-EDB2EBB6A5A1}" type="datetime1">
              <a:rPr lang="en-US" smtClean="0"/>
              <a:pPr/>
              <a:t>18-Sep-17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5C9E6-3B8B-4571-9128-858A99C98B86}" type="datetime1">
              <a:rPr lang="en-US" smtClean="0"/>
              <a:pPr/>
              <a:t>18-Sep-17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4141EB-C6BD-49FF-BC05-BF0312C62789}" type="datetime1">
              <a:rPr lang="en-US" smtClean="0"/>
              <a:pPr/>
              <a:t>18-Sep-17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1E575-74B0-4F22-8519-3F96FB7A2B3A}" type="datetime1">
              <a:rPr lang="en-US" smtClean="0"/>
              <a:pPr/>
              <a:t>18-Sep-17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sp>
        <p:nvSpPr>
          <p:cNvPr id="2" name="Title 1"/>
          <p:cNvSpPr>
            <a:spLocks noGrp="1"/>
          </p:cNvSpPr>
          <p:nvPr>
            <p:ph type="ctrTitle"/>
          </p:nvPr>
        </p:nvSpPr>
        <p:spPr>
          <a:xfrm>
            <a:off x="621506" y="762000"/>
            <a:ext cx="7772400" cy="457200"/>
          </a:xfrm>
        </p:spPr>
        <p:txBody>
          <a:bodyPr>
            <a:normAutofit fontScale="90000"/>
          </a:bodyPr>
          <a:lstStyle/>
          <a:p>
            <a:r>
              <a:rPr lang="en-US" sz="1800" dirty="0" smtClean="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sp>
        <p:nvSpPr>
          <p:cNvPr id="3" name="Subtitle 2"/>
          <p:cNvSpPr>
            <a:spLocks noGrp="1"/>
          </p:cNvSpPr>
          <p:nvPr>
            <p:ph type="subTitle" idx="1"/>
          </p:nvPr>
        </p:nvSpPr>
        <p:spPr>
          <a:xfrm>
            <a:off x="1371600" y="1676400"/>
            <a:ext cx="6400800" cy="1143000"/>
          </a:xfrm>
        </p:spPr>
        <p:txBody>
          <a:bodyPr>
            <a:normAutofit/>
          </a:bodyPr>
          <a:lstStyle/>
          <a:p>
            <a:r>
              <a:rPr lang="en-GB" dirty="0" smtClean="0">
                <a:solidFill>
                  <a:srgbClr val="419182"/>
                </a:solidFill>
                <a:effectLst>
                  <a:outerShdw blurRad="38100" dist="38100" dir="2700000" algn="tl">
                    <a:srgbClr val="000000">
                      <a:alpha val="43137"/>
                    </a:srgbClr>
                  </a:outerShdw>
                </a:effectLst>
                <a:latin typeface="Book Antiqua" panose="02040602050305030304" pitchFamily="18" charset="0"/>
              </a:rPr>
              <a:t>Feedback on Field Monitoring visit carried out first half 2017</a:t>
            </a:r>
            <a:endParaRPr lang="bs-Latn-BA" dirty="0">
              <a:solidFill>
                <a:srgbClr val="419182"/>
              </a:solidFill>
              <a:effectLst>
                <a:outerShdw blurRad="38100" dist="38100" dir="2700000" algn="tl">
                  <a:srgbClr val="000000">
                    <a:alpha val="43137"/>
                  </a:srgbClr>
                </a:outerShdw>
              </a:effectLst>
              <a:latin typeface="Book Antiqua" panose="02040602050305030304" pitchFamily="18" charset="0"/>
            </a:endParaRPr>
          </a:p>
        </p:txBody>
      </p:sp>
      <p:cxnSp>
        <p:nvCxnSpPr>
          <p:cNvPr id="5" name="Straight Connector 4"/>
          <p:cNvCxnSpPr/>
          <p:nvPr/>
        </p:nvCxnSpPr>
        <p:spPr>
          <a:xfrm>
            <a:off x="0" y="12954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685800" y="2667000"/>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smtClean="0">
                <a:solidFill>
                  <a:srgbClr val="002060"/>
                </a:solidFill>
                <a:latin typeface="Book Antiqua" panose="02040602050305030304" pitchFamily="18" charset="0"/>
              </a:rPr>
              <a:t>Milan </a:t>
            </a:r>
            <a:r>
              <a:rPr lang="sr-Latn-BA" sz="1800" dirty="0" smtClean="0">
                <a:solidFill>
                  <a:srgbClr val="002060"/>
                </a:solidFill>
                <a:latin typeface="Book Antiqua" panose="02040602050305030304" pitchFamily="18" charset="0"/>
              </a:rPr>
              <a:t>Gocić</a:t>
            </a:r>
          </a:p>
          <a:p>
            <a:r>
              <a:rPr lang="sr-Latn-BA" sz="1800" dirty="0" smtClean="0">
                <a:solidFill>
                  <a:srgbClr val="002060"/>
                </a:solidFill>
                <a:latin typeface="Book Antiqua" panose="02040602050305030304" pitchFamily="18" charset="0"/>
              </a:rPr>
              <a:t>University of Niš</a:t>
            </a:r>
            <a:endParaRPr lang="bs-Latn-BA" sz="1800" dirty="0">
              <a:solidFill>
                <a:srgbClr val="002060"/>
              </a:solidFill>
              <a:latin typeface="Book Antiqua" panose="02040602050305030304" pitchFamily="18" charset="0"/>
            </a:endParaRPr>
          </a:p>
        </p:txBody>
      </p:sp>
      <p:sp>
        <p:nvSpPr>
          <p:cNvPr id="9" name="Title 1"/>
          <p:cNvSpPr txBox="1">
            <a:spLocks/>
          </p:cNvSpPr>
          <p:nvPr/>
        </p:nvSpPr>
        <p:spPr>
          <a:xfrm>
            <a:off x="685800" y="49530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rgbClr val="002060"/>
                </a:solidFill>
                <a:latin typeface="Book Antiqua" panose="02040602050305030304" pitchFamily="18" charset="0"/>
              </a:rPr>
              <a:t>Second Steering Committee meeting/ 19</a:t>
            </a:r>
            <a:r>
              <a:rPr lang="en-GB" sz="1800" baseline="30000" dirty="0" err="1" smtClean="0">
                <a:solidFill>
                  <a:srgbClr val="002060"/>
                </a:solidFill>
                <a:latin typeface="Book Antiqua" panose="02040602050305030304" pitchFamily="18" charset="0"/>
              </a:rPr>
              <a:t>th</a:t>
            </a:r>
            <a:r>
              <a:rPr lang="sr-Latn-BA" sz="1800" dirty="0" smtClean="0">
                <a:solidFill>
                  <a:srgbClr val="002060"/>
                </a:solidFill>
                <a:latin typeface="Book Antiqua" panose="02040602050305030304" pitchFamily="18" charset="0"/>
              </a:rPr>
              <a:t> September 2017</a:t>
            </a:r>
            <a:endParaRPr lang="bs-Latn-BA" sz="1800" dirty="0">
              <a:solidFill>
                <a:srgbClr val="002060"/>
              </a:solidFill>
              <a:latin typeface="Book Antiqua" panose="02040602050305030304" pitchFamily="18" charset="0"/>
            </a:endParaRPr>
          </a:p>
        </p:txBody>
      </p:sp>
      <p:sp>
        <p:nvSpPr>
          <p:cNvPr id="11" name="Title 1"/>
          <p:cNvSpPr txBox="1">
            <a:spLocks/>
          </p:cNvSpPr>
          <p:nvPr/>
        </p:nvSpPr>
        <p:spPr>
          <a:xfrm>
            <a:off x="3352800" y="3733800"/>
            <a:ext cx="2325688" cy="1295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s-Latn-BA" sz="1800" dirty="0">
              <a:solidFill>
                <a:srgbClr val="002060"/>
              </a:solidFill>
              <a:latin typeface="Book Antiqua" panose="02040602050305030304" pitchFamily="18" charset="0"/>
            </a:endParaRPr>
          </a:p>
        </p:txBody>
      </p:sp>
      <p:sp>
        <p:nvSpPr>
          <p:cNvPr id="13" name="Text Box 2"/>
          <p:cNvSpPr txBox="1">
            <a:spLocks noChangeArrowheads="1"/>
          </p:cNvSpPr>
          <p:nvPr/>
        </p:nvSpPr>
        <p:spPr bwMode="auto">
          <a:xfrm>
            <a:off x="0" y="6057781"/>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spcAft>
                <a:spcPts val="0"/>
              </a:spcAft>
            </a:pPr>
            <a:r>
              <a:rPr lang="en-US" sz="1200" dirty="0">
                <a:effectLst/>
                <a:latin typeface="Book Antiqua"/>
                <a:ea typeface="Calibri"/>
                <a:cs typeface="Times New Roman"/>
              </a:rPr>
              <a:t>Project number:  </a:t>
            </a:r>
            <a:r>
              <a:rPr lang="sr-Latn-RS" sz="1200" dirty="0" smtClean="0">
                <a:effectLst/>
                <a:latin typeface="Book Antiqua"/>
                <a:ea typeface="Calibri"/>
                <a:cs typeface="Times New Roman"/>
              </a:rPr>
              <a:t>5</a:t>
            </a:r>
            <a:r>
              <a:rPr lang="en-US" sz="1200" dirty="0" smtClean="0">
                <a:latin typeface="Book Antiqua"/>
                <a:ea typeface="Calibri"/>
                <a:cs typeface="Times New Roman"/>
              </a:rPr>
              <a:t>73806-EPP-1-2016-1-RS-EPPKA2-CBHE-JP</a:t>
            </a:r>
            <a:endParaRPr lang="bs-Latn-BA" sz="1200" dirty="0">
              <a:latin typeface="Book Antiqua"/>
              <a:ea typeface="Calibri"/>
              <a:cs typeface="Times New Roman"/>
            </a:endParaRPr>
          </a:p>
          <a:p>
            <a:pPr>
              <a:spcAft>
                <a:spcPts val="0"/>
              </a:spcAft>
            </a:pPr>
            <a:r>
              <a:rPr lang="en-US" sz="1200" dirty="0">
                <a:effectLst/>
                <a:latin typeface="Book Antiqua"/>
                <a:ea typeface="Calibri"/>
                <a:cs typeface="Times New Roman"/>
              </a:rPr>
              <a:t> </a:t>
            </a:r>
            <a:endParaRPr lang="bs-Latn-BA" sz="1200" dirty="0">
              <a:effectLst/>
              <a:latin typeface="Book Antiqua"/>
              <a:ea typeface="Calibri"/>
              <a:cs typeface="Times New Roman"/>
            </a:endParaRPr>
          </a:p>
          <a:p>
            <a:pPr algn="just">
              <a:spcAft>
                <a:spcPts val="0"/>
              </a:spcAft>
            </a:pPr>
            <a:r>
              <a:rPr lang="bs-Latn-BA" sz="1100" i="1" dirty="0">
                <a:effectLst/>
                <a:latin typeface="Book Antiqua"/>
                <a:ea typeface="Calibri"/>
                <a:cs typeface="Times New Roman"/>
              </a:rPr>
              <a:t>"This project has been funded with support from the European Commission. This publication </a:t>
            </a:r>
            <a:r>
              <a:rPr lang="bs-Latn-BA" sz="1100" i="1" dirty="0" smtClean="0">
                <a:effectLst/>
                <a:latin typeface="Book Antiqua"/>
                <a:ea typeface="Calibri"/>
                <a:cs typeface="Times New Roman"/>
              </a:rPr>
              <a:t>reflects </a:t>
            </a:r>
            <a:r>
              <a:rPr lang="bs-Latn-BA" sz="1100" i="1" dirty="0">
                <a:effectLst/>
                <a:latin typeface="Book Antiqua"/>
                <a:ea typeface="Calibri"/>
                <a:cs typeface="Times New Roman"/>
              </a:rPr>
              <a:t>the views only of the author, and the Commission cannot be held responsible for any use which may be made of the information contained therein"</a:t>
            </a:r>
            <a:endParaRPr lang="bs-Latn-BA" sz="1200" dirty="0">
              <a:effectLst/>
              <a:latin typeface="Book Antiqua"/>
              <a:ea typeface="Calibri"/>
              <a:cs typeface="Times New Roman"/>
            </a:endParaRPr>
          </a:p>
        </p:txBody>
      </p:sp>
      <p:pic>
        <p:nvPicPr>
          <p:cNvPr id="10" name="Picture 9" descr="http://rewbc.ni.ac.rs/wp-content/uploads/2016/02/University-NIS.png"/>
          <p:cNvPicPr/>
          <p:nvPr/>
        </p:nvPicPr>
        <p:blipFill>
          <a:blip r:embed="rId3" cstate="print"/>
          <a:srcRect/>
          <a:stretch>
            <a:fillRect/>
          </a:stretch>
        </p:blipFill>
        <p:spPr bwMode="auto">
          <a:xfrm>
            <a:off x="3962400" y="3810000"/>
            <a:ext cx="1143000" cy="1066800"/>
          </a:xfrm>
          <a:prstGeom prst="rect">
            <a:avLst/>
          </a:prstGeom>
          <a:noFill/>
          <a:ln w="9525">
            <a:noFill/>
            <a:miter lim="800000"/>
            <a:headEnd/>
            <a:tailEnd/>
          </a:ln>
        </p:spPr>
      </p:pic>
      <p:pic>
        <p:nvPicPr>
          <p:cNvPr id="15" name="Picture 14" descr="eu_flag_co_funded_pos_[rgb]_right.jpg"/>
          <p:cNvPicPr/>
          <p:nvPr/>
        </p:nvPicPr>
        <p:blipFill>
          <a:blip r:embed="rId4"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539554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bs-Latn-BA" dirty="0" smtClean="0">
                <a:solidFill>
                  <a:srgbClr val="419182"/>
                </a:solidFill>
                <a:latin typeface="Book Antiqua" panose="02040602050305030304" pitchFamily="18" charset="0"/>
              </a:rPr>
              <a:t>Recommendations</a:t>
            </a: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algn="just">
              <a:buFont typeface="Wingdings" pitchFamily="2" charset="2"/>
              <a:buChar char="Ø"/>
            </a:pPr>
            <a:r>
              <a:rPr lang="en-US" sz="2000" dirty="0" smtClean="0">
                <a:solidFill>
                  <a:schemeClr val="tx2"/>
                </a:solidFill>
              </a:rPr>
              <a:t>To consider the possibility of creating joint study </a:t>
            </a:r>
            <a:r>
              <a:rPr lang="en-US" sz="2000" dirty="0" err="1" smtClean="0">
                <a:solidFill>
                  <a:schemeClr val="tx2"/>
                </a:solidFill>
              </a:rPr>
              <a:t>programmes</a:t>
            </a:r>
            <a:r>
              <a:rPr lang="en-US" sz="2000" dirty="0" smtClean="0">
                <a:solidFill>
                  <a:schemeClr val="tx2"/>
                </a:solidFill>
              </a:rPr>
              <a:t> at several higher education institutions</a:t>
            </a:r>
            <a:endParaRPr lang="sr-Latn-RS" sz="2000" dirty="0" smtClean="0">
              <a:solidFill>
                <a:schemeClr val="tx2"/>
              </a:solidFill>
            </a:endParaRPr>
          </a:p>
          <a:p>
            <a:pPr algn="just">
              <a:buFont typeface="Wingdings" pitchFamily="2" charset="2"/>
              <a:buChar char="Ø"/>
            </a:pPr>
            <a:endParaRPr lang="en-US" sz="2000" dirty="0" smtClean="0"/>
          </a:p>
          <a:p>
            <a:pPr algn="just">
              <a:buFont typeface="Wingdings" pitchFamily="2" charset="2"/>
              <a:buChar char="Ø"/>
            </a:pPr>
            <a:r>
              <a:rPr lang="en-US" sz="2000" dirty="0" smtClean="0">
                <a:solidFill>
                  <a:schemeClr val="tx2"/>
                </a:solidFill>
              </a:rPr>
              <a:t>Sustainability plans should include measures that address long term sustainability of the project results, i.e. after the completion of the project</a:t>
            </a:r>
            <a:endParaRPr lang="sr-Latn-RS" sz="2000" dirty="0" smtClean="0">
              <a:solidFill>
                <a:schemeClr val="tx2"/>
              </a:solidFill>
            </a:endParaRPr>
          </a:p>
          <a:p>
            <a:pPr lvl="1" algn="just">
              <a:buFont typeface="Wingdings" pitchFamily="2" charset="2"/>
              <a:buChar char="v"/>
            </a:pPr>
            <a:r>
              <a:rPr lang="en-US" sz="1600" dirty="0" smtClean="0"/>
              <a:t>The short and long term impact indicators </a:t>
            </a:r>
            <a:r>
              <a:rPr lang="sr-Latn-RS" sz="1600" dirty="0" smtClean="0"/>
              <a:t>as well as sustainability and funding mechanism for staff and student mobility </a:t>
            </a:r>
            <a:r>
              <a:rPr lang="en-US" sz="1600" dirty="0" smtClean="0"/>
              <a:t>are presented in Academic Sustainability</a:t>
            </a:r>
            <a:r>
              <a:rPr lang="sr-Latn-RS" sz="1600" dirty="0" smtClean="0"/>
              <a:t> Plan.</a:t>
            </a:r>
          </a:p>
          <a:p>
            <a:pPr lvl="1" algn="just">
              <a:buFont typeface="Wingdings" pitchFamily="2" charset="2"/>
              <a:buChar char="v"/>
            </a:pPr>
            <a:endParaRPr lang="en-US" sz="1600" dirty="0" smtClean="0"/>
          </a:p>
          <a:p>
            <a:pPr algn="just">
              <a:buFont typeface="Wingdings" pitchFamily="2" charset="2"/>
              <a:buChar char="Ø"/>
            </a:pPr>
            <a:r>
              <a:rPr lang="en-US" sz="2000" dirty="0" smtClean="0">
                <a:solidFill>
                  <a:schemeClr val="tx2"/>
                </a:solidFill>
              </a:rPr>
              <a:t>To consider the possibility of delivering multi-day courses to NDRM professionals in order to increase their impact and effectiveness</a:t>
            </a:r>
            <a:endParaRPr lang="sr-Latn-RS" sz="2000" dirty="0" smtClean="0">
              <a:solidFill>
                <a:schemeClr val="tx2"/>
              </a:solidFill>
            </a:endParaRPr>
          </a:p>
          <a:p>
            <a:pPr algn="just">
              <a:buFont typeface="Wingdings" pitchFamily="2" charset="2"/>
              <a:buChar char="Ø"/>
            </a:pPr>
            <a:endParaRPr lang="en-US" sz="2000" dirty="0" smtClean="0"/>
          </a:p>
          <a:p>
            <a:pPr lvl="1" algn="just">
              <a:buFont typeface="Wingdings" pitchFamily="2" charset="2"/>
              <a:buChar char="Ø"/>
            </a:pPr>
            <a:endParaRPr lang="en-US" sz="1600" dirty="0" smtClean="0"/>
          </a:p>
          <a:p>
            <a:pPr algn="just">
              <a:buFont typeface="Wingdings" pitchFamily="2" charset="2"/>
              <a:buChar char="Ø"/>
            </a:pPr>
            <a:endParaRPr lang="en-US" sz="2000" dirty="0" smtClean="0"/>
          </a:p>
          <a:p>
            <a:pPr algn="just">
              <a:buFont typeface="Wingdings" pitchFamily="2" charset="2"/>
              <a:buChar char="Ø"/>
            </a:pPr>
            <a:endParaRPr lang="en-US" sz="1200" dirty="0" smtClean="0"/>
          </a:p>
          <a:p>
            <a:pPr algn="just">
              <a:buNone/>
            </a:pPr>
            <a:endParaRPr lang="en-US" sz="2000" dirty="0" smtClean="0"/>
          </a:p>
          <a:p>
            <a:pPr fontAlgn="auto">
              <a:spcBef>
                <a:spcPts val="0"/>
              </a:spcBef>
              <a:spcAft>
                <a:spcPts val="0"/>
              </a:spcAft>
              <a:buFont typeface="Wingdings" pitchFamily="2" charset="2"/>
              <a:buChar char="Ø"/>
              <a:defRPr/>
            </a:pPr>
            <a:endParaRPr lang="en-US" sz="2000" b="1" dirty="0" smtClean="0">
              <a:solidFill>
                <a:schemeClr val="tx2">
                  <a:lumMod val="60000"/>
                  <a:lumOff val="40000"/>
                </a:schemeClr>
              </a:solidFill>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10</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bs-Latn-BA" dirty="0" smtClean="0">
                <a:solidFill>
                  <a:srgbClr val="419182"/>
                </a:solidFill>
                <a:latin typeface="Book Antiqua" panose="02040602050305030304" pitchFamily="18" charset="0"/>
              </a:rPr>
              <a:t>Recommendations</a:t>
            </a: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algn="just">
              <a:buFont typeface="Wingdings" pitchFamily="2" charset="2"/>
              <a:buChar char="Ø"/>
            </a:pPr>
            <a:r>
              <a:rPr lang="en-US" sz="2000" dirty="0" smtClean="0">
                <a:solidFill>
                  <a:schemeClr val="tx2"/>
                </a:solidFill>
              </a:rPr>
              <a:t>To further elaborate the innovative teaching methods that the partner country HEIs staff will be trained in</a:t>
            </a:r>
            <a:endParaRPr lang="sr-Latn-RS" sz="2000" dirty="0" smtClean="0">
              <a:solidFill>
                <a:schemeClr val="tx2"/>
              </a:solidFill>
            </a:endParaRPr>
          </a:p>
          <a:p>
            <a:pPr lvl="1" algn="just">
              <a:buFont typeface="Wingdings" pitchFamily="2" charset="2"/>
              <a:buChar char="v"/>
            </a:pPr>
            <a:r>
              <a:rPr lang="sr-Latn-RS" sz="1600" dirty="0" smtClean="0"/>
              <a:t>Joint Report on training of teaching staff will include summary of the innovative teaching methods and the needs for new  equipment. </a:t>
            </a:r>
          </a:p>
          <a:p>
            <a:pPr algn="just">
              <a:buFont typeface="Wingdings" pitchFamily="2" charset="2"/>
              <a:buChar char="Ø"/>
            </a:pPr>
            <a:endParaRPr lang="sr-Latn-RS" sz="2000" dirty="0" smtClean="0">
              <a:solidFill>
                <a:schemeClr val="tx2"/>
              </a:solidFill>
            </a:endParaRPr>
          </a:p>
          <a:p>
            <a:pPr algn="just">
              <a:buFont typeface="Wingdings" pitchFamily="2" charset="2"/>
              <a:buChar char="Ø"/>
            </a:pPr>
            <a:r>
              <a:rPr lang="en-US" sz="2000" dirty="0" smtClean="0">
                <a:solidFill>
                  <a:schemeClr val="tx2"/>
                </a:solidFill>
              </a:rPr>
              <a:t>To improve the quality and quantity of information available in the partners' websites</a:t>
            </a:r>
            <a:endParaRPr lang="sr-Latn-RS" sz="2000" dirty="0" smtClean="0">
              <a:solidFill>
                <a:schemeClr val="tx2"/>
              </a:solidFill>
            </a:endParaRPr>
          </a:p>
          <a:p>
            <a:pPr lvl="1" algn="just">
              <a:buFont typeface="Wingdings" pitchFamily="2" charset="2"/>
              <a:buChar char="v"/>
            </a:pPr>
            <a:r>
              <a:rPr lang="sr-Latn-RS" sz="1600" dirty="0" smtClean="0"/>
              <a:t>Each partner HEI will improve presenting </a:t>
            </a:r>
            <a:r>
              <a:rPr lang="en-US" sz="1600" dirty="0" smtClean="0"/>
              <a:t>the quality and quantity of information available in the</a:t>
            </a:r>
            <a:r>
              <a:rPr lang="sr-Latn-RS" sz="1600" dirty="0" smtClean="0"/>
              <a:t>ir</a:t>
            </a:r>
            <a:r>
              <a:rPr lang="en-US" sz="1600" dirty="0" smtClean="0"/>
              <a:t> websites</a:t>
            </a:r>
            <a:r>
              <a:rPr lang="sr-Latn-RS" sz="1600" dirty="0" smtClean="0"/>
              <a:t>. Information about study visits are presented in TUC, OE and MUHEC websites. </a:t>
            </a:r>
          </a:p>
          <a:p>
            <a:pPr algn="just">
              <a:buFont typeface="Wingdings" pitchFamily="2" charset="2"/>
              <a:buChar char="Ø"/>
            </a:pPr>
            <a:endParaRPr lang="en-US" sz="2000" dirty="0" smtClean="0"/>
          </a:p>
          <a:p>
            <a:pPr algn="just">
              <a:buFont typeface="Wingdings" pitchFamily="2" charset="2"/>
              <a:buChar char="Ø"/>
            </a:pPr>
            <a:endParaRPr lang="en-US" sz="1200" dirty="0" smtClean="0"/>
          </a:p>
          <a:p>
            <a:pPr algn="just">
              <a:buNone/>
            </a:pPr>
            <a:endParaRPr lang="en-US" sz="2000" dirty="0" smtClean="0"/>
          </a:p>
          <a:p>
            <a:pPr fontAlgn="auto">
              <a:spcBef>
                <a:spcPts val="0"/>
              </a:spcBef>
              <a:spcAft>
                <a:spcPts val="0"/>
              </a:spcAft>
              <a:buFont typeface="Wingdings" pitchFamily="2" charset="2"/>
              <a:buChar char="Ø"/>
              <a:defRPr/>
            </a:pPr>
            <a:endParaRPr lang="en-US" sz="2000" b="1" dirty="0" smtClean="0">
              <a:solidFill>
                <a:schemeClr val="tx2">
                  <a:lumMod val="60000"/>
                  <a:lumOff val="40000"/>
                </a:schemeClr>
              </a:solidFill>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11</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bs-Latn-BA" dirty="0" smtClean="0">
                <a:solidFill>
                  <a:srgbClr val="419182"/>
                </a:solidFill>
                <a:latin typeface="Book Antiqua" panose="02040602050305030304" pitchFamily="18" charset="0"/>
              </a:rPr>
              <a:t>Recommendations</a:t>
            </a: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algn="just">
              <a:buFont typeface="Wingdings" pitchFamily="2" charset="2"/>
              <a:buChar char="Ø"/>
            </a:pPr>
            <a:r>
              <a:rPr lang="en-US" sz="2000" dirty="0" smtClean="0">
                <a:solidFill>
                  <a:schemeClr val="tx2"/>
                </a:solidFill>
              </a:rPr>
              <a:t>To include criteria for the selection of external evaluators in the Quality &amp; Assurance plan</a:t>
            </a:r>
            <a:endParaRPr lang="sr-Latn-RS" sz="2000" dirty="0" smtClean="0">
              <a:solidFill>
                <a:schemeClr val="tx2"/>
              </a:solidFill>
            </a:endParaRPr>
          </a:p>
          <a:p>
            <a:pPr lvl="1" algn="just">
              <a:buFont typeface="Wingdings" pitchFamily="2" charset="2"/>
              <a:buChar char="v"/>
            </a:pPr>
            <a:r>
              <a:rPr lang="sr-Latn-RS" sz="1600" dirty="0" smtClean="0"/>
              <a:t>Quality Control Plan is improved</a:t>
            </a:r>
          </a:p>
          <a:p>
            <a:pPr lvl="1" algn="just">
              <a:buFont typeface="Wingdings" pitchFamily="2" charset="2"/>
              <a:buChar char="v"/>
            </a:pPr>
            <a:r>
              <a:rPr lang="sr-Latn-RS" sz="1600" dirty="0" smtClean="0"/>
              <a:t>Tools and procedures for quality assurance including</a:t>
            </a:r>
          </a:p>
          <a:p>
            <a:pPr lvl="2" algn="just">
              <a:buFont typeface="Wingdings" pitchFamily="2" charset="2"/>
              <a:buChar char="§"/>
            </a:pPr>
            <a:r>
              <a:rPr lang="sr-Latn-RS" sz="1400" dirty="0" smtClean="0"/>
              <a:t>quality of the NatRisk project implementation,</a:t>
            </a:r>
          </a:p>
          <a:p>
            <a:pPr lvl="2" algn="just">
              <a:buFont typeface="Wingdings" pitchFamily="2" charset="2"/>
              <a:buChar char="§"/>
            </a:pPr>
            <a:r>
              <a:rPr lang="sr-Latn-RS" sz="1400" dirty="0" smtClean="0"/>
              <a:t>quality review of the NatRisk deliverables (produced NatRisk documents,  promotional materials, website and other computer-mediated tools, events),</a:t>
            </a:r>
          </a:p>
          <a:p>
            <a:pPr lvl="1" algn="just">
              <a:buFont typeface="Wingdings" pitchFamily="2" charset="2"/>
              <a:buChar char="v"/>
            </a:pPr>
            <a:r>
              <a:rPr lang="sr-Latn-RS" sz="1600" dirty="0" smtClean="0"/>
              <a:t>Internal monitoring including</a:t>
            </a:r>
          </a:p>
          <a:p>
            <a:pPr lvl="2" algn="just">
              <a:buFont typeface="Wingdings" pitchFamily="2" charset="2"/>
              <a:buChar char="§"/>
            </a:pPr>
            <a:r>
              <a:rPr lang="sr-Latn-RS" sz="1400" dirty="0" smtClean="0"/>
              <a:t>responsibilities for internal monitoring of deliverables,</a:t>
            </a:r>
          </a:p>
          <a:p>
            <a:pPr lvl="2" algn="just">
              <a:buFont typeface="Wingdings" pitchFamily="2" charset="2"/>
              <a:buChar char="§"/>
            </a:pPr>
            <a:r>
              <a:rPr lang="sr-Latn-RS" sz="1400" dirty="0" smtClean="0"/>
              <a:t>impact assessment of the project activities,</a:t>
            </a:r>
          </a:p>
          <a:p>
            <a:pPr lvl="2" algn="just">
              <a:buFont typeface="Wingdings" pitchFamily="2" charset="2"/>
              <a:buChar char="§"/>
            </a:pPr>
            <a:r>
              <a:rPr lang="sr-Latn-RS" sz="1400" dirty="0" smtClean="0"/>
              <a:t>periodic and summative internal  project quality evaluation report</a:t>
            </a:r>
          </a:p>
          <a:p>
            <a:pPr lvl="1" algn="just">
              <a:buFont typeface="Wingdings" pitchFamily="2" charset="2"/>
              <a:buChar char="v"/>
            </a:pPr>
            <a:r>
              <a:rPr lang="sr-Latn-RS" sz="1600" dirty="0" smtClean="0"/>
              <a:t>Terms of references for external evaluation including criteria for the selection of external evaluators i.e.</a:t>
            </a:r>
            <a:endParaRPr lang="sr-Latn-RS" sz="1200" dirty="0" smtClean="0"/>
          </a:p>
          <a:p>
            <a:pPr lvl="2" algn="just">
              <a:buFont typeface="Wingdings" pitchFamily="2" charset="2"/>
              <a:buChar char="§"/>
            </a:pPr>
            <a:r>
              <a:rPr lang="sr-Latn-RS" sz="1400" dirty="0" smtClean="0"/>
              <a:t>description of the external evaluation task,</a:t>
            </a:r>
          </a:p>
          <a:p>
            <a:pPr lvl="2" algn="just">
              <a:buFont typeface="Wingdings" pitchFamily="2" charset="2"/>
              <a:buChar char="§"/>
            </a:pPr>
            <a:r>
              <a:rPr lang="sr-Latn-RS" sz="1400" dirty="0" smtClean="0"/>
              <a:t>profile of the external evaluator,</a:t>
            </a:r>
          </a:p>
          <a:p>
            <a:pPr lvl="2" algn="just">
              <a:buFont typeface="Wingdings" pitchFamily="2" charset="2"/>
              <a:buChar char="§"/>
            </a:pPr>
            <a:r>
              <a:rPr lang="sr-Latn-RS" sz="1400" dirty="0" smtClean="0"/>
              <a:t>responsibilities of the external evaluator</a:t>
            </a:r>
          </a:p>
          <a:p>
            <a:pPr lvl="2" algn="just">
              <a:buFont typeface="Wingdings" pitchFamily="2" charset="2"/>
              <a:buChar char="§"/>
            </a:pPr>
            <a:r>
              <a:rPr lang="sr-Latn-RS" sz="1400" dirty="0" smtClean="0"/>
              <a:t>evaluation budget</a:t>
            </a:r>
          </a:p>
          <a:p>
            <a:pPr algn="just">
              <a:buNone/>
            </a:pPr>
            <a:endParaRPr lang="en-US" sz="2000" dirty="0" smtClean="0"/>
          </a:p>
          <a:p>
            <a:pPr fontAlgn="auto">
              <a:spcBef>
                <a:spcPts val="0"/>
              </a:spcBef>
              <a:spcAft>
                <a:spcPts val="0"/>
              </a:spcAft>
              <a:buFont typeface="Wingdings" pitchFamily="2" charset="2"/>
              <a:buChar char="Ø"/>
              <a:defRPr/>
            </a:pPr>
            <a:endParaRPr lang="sr-Latn-RS" sz="2000" b="1" dirty="0" smtClean="0">
              <a:solidFill>
                <a:schemeClr val="tx2">
                  <a:lumMod val="60000"/>
                  <a:lumOff val="40000"/>
                </a:schemeClr>
              </a:solidFill>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12</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55700"/>
            <a:ext cx="8229600" cy="749300"/>
          </a:xfrm>
        </p:spPr>
        <p:txBody>
          <a:bodyPr>
            <a:normAutofit fontScale="90000"/>
          </a:bodyPr>
          <a:lstStyle/>
          <a:p>
            <a:r>
              <a:rPr lang="sr-Latn-RS" sz="3600" dirty="0" smtClean="0">
                <a:solidFill>
                  <a:srgbClr val="419182"/>
                </a:solidFill>
                <a:latin typeface="Book Antiqua" panose="02040602050305030304" pitchFamily="18" charset="0"/>
              </a:rPr>
              <a:t>Preventive Field Monitoring Visit</a:t>
            </a:r>
            <a:r>
              <a:rPr lang="nl-BE" b="1" dirty="0" smtClean="0">
                <a:solidFill>
                  <a:srgbClr val="FF3300"/>
                </a:solidFill>
                <a:latin typeface="Times New Roman" pitchFamily="18" charset="0"/>
                <a:cs typeface="Times New Roman" pitchFamily="18" charset="0"/>
              </a:rPr>
              <a:t/>
            </a:r>
            <a:br>
              <a:rPr lang="nl-BE" b="1" dirty="0" smtClean="0">
                <a:solidFill>
                  <a:srgbClr val="FF3300"/>
                </a:solidFill>
                <a:latin typeface="Times New Roman" pitchFamily="18" charset="0"/>
                <a:cs typeface="Times New Roman" pitchFamily="18" charset="0"/>
              </a:rPr>
            </a:b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eaLnBrk="0" hangingPunct="0">
              <a:buFontTx/>
              <a:buChar char="•"/>
              <a:defRPr/>
            </a:pPr>
            <a:r>
              <a:rPr lang="sr-Latn-RS" sz="2400" u="sng" kern="0" dirty="0" smtClean="0">
                <a:solidFill>
                  <a:schemeClr val="tx2"/>
                </a:solidFill>
                <a:latin typeface="Book Antiqua" pitchFamily="18" charset="0"/>
                <a:cs typeface="Times New Roman" pitchFamily="18" charset="0"/>
              </a:rPr>
              <a:t>University of Nis 20 April 2017</a:t>
            </a:r>
          </a:p>
          <a:p>
            <a:pPr eaLnBrk="0" hangingPunct="0">
              <a:buFontTx/>
              <a:buChar char="•"/>
              <a:defRPr/>
            </a:pPr>
            <a:endParaRPr lang="sr-Latn-RS" sz="2400" u="sng" kern="0" dirty="0" smtClean="0">
              <a:solidFill>
                <a:schemeClr val="tx2"/>
              </a:solidFill>
              <a:latin typeface="Book Antiqua" pitchFamily="18" charset="0"/>
              <a:cs typeface="Times New Roman" pitchFamily="18" charset="0"/>
            </a:endParaRPr>
          </a:p>
          <a:p>
            <a:pPr eaLnBrk="0" hangingPunct="0">
              <a:buFontTx/>
              <a:buChar char="•"/>
              <a:defRPr/>
            </a:pPr>
            <a:r>
              <a:rPr lang="sr-Latn-RS" sz="2400" u="sng" kern="0" dirty="0" smtClean="0">
                <a:solidFill>
                  <a:schemeClr val="tx2"/>
                </a:solidFill>
                <a:latin typeface="Book Antiqua" pitchFamily="18" charset="0"/>
                <a:cs typeface="Times New Roman" pitchFamily="18" charset="0"/>
              </a:rPr>
              <a:t>University of Mitrovica 09 May 2017</a:t>
            </a:r>
          </a:p>
          <a:p>
            <a:pPr eaLnBrk="0" hangingPunct="0">
              <a:buFontTx/>
              <a:buChar char="•"/>
              <a:defRPr/>
            </a:pPr>
            <a:endParaRPr lang="sr-Latn-RS" sz="2400" u="sng" kern="0" dirty="0" smtClean="0">
              <a:solidFill>
                <a:schemeClr val="tx2"/>
              </a:solidFill>
              <a:latin typeface="Book Antiqua" pitchFamily="18" charset="0"/>
              <a:cs typeface="Times New Roman" pitchFamily="18" charset="0"/>
            </a:endParaRPr>
          </a:p>
          <a:p>
            <a:pPr eaLnBrk="0" hangingPunct="0">
              <a:buFontTx/>
              <a:buChar char="•"/>
              <a:defRPr/>
            </a:pPr>
            <a:r>
              <a:rPr lang="sr-Latn-RS" sz="2400" u="sng" kern="0" dirty="0" smtClean="0">
                <a:solidFill>
                  <a:schemeClr val="tx2"/>
                </a:solidFill>
                <a:latin typeface="Book Antiqua" pitchFamily="18" charset="0"/>
                <a:cs typeface="Times New Roman" pitchFamily="18" charset="0"/>
              </a:rPr>
              <a:t>University of Sarajevo 15 September 2017</a:t>
            </a:r>
          </a:p>
          <a:p>
            <a:pPr eaLnBrk="0" hangingPunct="0">
              <a:buFontTx/>
              <a:buChar char="•"/>
              <a:defRPr/>
            </a:pPr>
            <a:endParaRPr lang="sr-Latn-RS" sz="2400" kern="0" dirty="0" smtClean="0">
              <a:latin typeface="Book Antiqua" pitchFamily="18" charset="0"/>
              <a:cs typeface="Times New Roman" pitchFamily="18" charset="0"/>
            </a:endParaRPr>
          </a:p>
          <a:p>
            <a:pPr lvl="1" eaLnBrk="0" hangingPunct="0">
              <a:buNone/>
              <a:defRPr/>
            </a:pPr>
            <a:endParaRPr lang="x-none" sz="2400" kern="0" smtClean="0">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bs-Latn-BA" dirty="0" smtClean="0">
                <a:solidFill>
                  <a:srgbClr val="419182"/>
                </a:solidFill>
                <a:latin typeface="Book Antiqua" panose="02040602050305030304" pitchFamily="18" charset="0"/>
              </a:rPr>
              <a:t>Recommendations</a:t>
            </a: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algn="just">
              <a:buFont typeface="Wingdings" pitchFamily="2" charset="2"/>
              <a:buChar char="Ø"/>
            </a:pPr>
            <a:r>
              <a:rPr lang="sr-Latn-RS" sz="2000" dirty="0" smtClean="0">
                <a:solidFill>
                  <a:schemeClr val="tx2"/>
                </a:solidFill>
              </a:rPr>
              <a:t>T</a:t>
            </a:r>
            <a:r>
              <a:rPr lang="en-US" sz="2000" dirty="0" smtClean="0">
                <a:solidFill>
                  <a:schemeClr val="tx2"/>
                </a:solidFill>
              </a:rPr>
              <a:t>o develop a plan for LLL courses that are to be delivered to NDRM professionals</a:t>
            </a:r>
            <a:endParaRPr lang="sr-Latn-RS" sz="2000" dirty="0" smtClean="0">
              <a:solidFill>
                <a:schemeClr val="tx2"/>
              </a:solidFill>
            </a:endParaRPr>
          </a:p>
          <a:p>
            <a:pPr algn="just">
              <a:buFont typeface="Wingdings" pitchFamily="2" charset="2"/>
              <a:buChar char="Ø"/>
            </a:pPr>
            <a:endParaRPr lang="en-US" sz="2000" dirty="0" smtClean="0"/>
          </a:p>
          <a:p>
            <a:pPr algn="just">
              <a:buFont typeface="Wingdings" pitchFamily="2" charset="2"/>
              <a:buChar char="Ø"/>
            </a:pPr>
            <a:r>
              <a:rPr lang="en-US" sz="2000" dirty="0" smtClean="0">
                <a:solidFill>
                  <a:schemeClr val="tx2"/>
                </a:solidFill>
              </a:rPr>
              <a:t>To address the respective national Ministry in order to propose the necessary amendment to the existing legislation, which could lead to the establishment of a fund for courses in the field of defense</a:t>
            </a:r>
            <a:endParaRPr lang="sr-Latn-RS" sz="2000" dirty="0" smtClean="0">
              <a:solidFill>
                <a:schemeClr val="tx2"/>
              </a:solidFill>
            </a:endParaRPr>
          </a:p>
          <a:p>
            <a:pPr algn="just"/>
            <a:endParaRPr lang="en-US" sz="2000" dirty="0" smtClean="0"/>
          </a:p>
          <a:p>
            <a:pPr algn="just">
              <a:buFont typeface="Wingdings" pitchFamily="2" charset="2"/>
              <a:buChar char="Ø"/>
            </a:pPr>
            <a:r>
              <a:rPr lang="sr-Latn-RS" sz="2000" dirty="0" smtClean="0">
                <a:solidFill>
                  <a:schemeClr val="tx2"/>
                </a:solidFill>
              </a:rPr>
              <a:t>U</a:t>
            </a:r>
            <a:r>
              <a:rPr lang="en-US" sz="2000" dirty="0" err="1" smtClean="0">
                <a:solidFill>
                  <a:schemeClr val="tx2"/>
                </a:solidFill>
              </a:rPr>
              <a:t>niversity</a:t>
            </a:r>
            <a:r>
              <a:rPr lang="en-US" sz="2000" dirty="0" smtClean="0">
                <a:solidFill>
                  <a:schemeClr val="tx2"/>
                </a:solidFill>
              </a:rPr>
              <a:t> of </a:t>
            </a:r>
            <a:r>
              <a:rPr lang="en-US" sz="2000" dirty="0" err="1" smtClean="0">
                <a:solidFill>
                  <a:schemeClr val="tx2"/>
                </a:solidFill>
              </a:rPr>
              <a:t>Defence</a:t>
            </a:r>
            <a:r>
              <a:rPr lang="en-US" sz="2000" dirty="0" smtClean="0">
                <a:solidFill>
                  <a:schemeClr val="tx2"/>
                </a:solidFill>
              </a:rPr>
              <a:t> (UNID) should include student internships into their new master study </a:t>
            </a:r>
            <a:r>
              <a:rPr lang="en-US" sz="2000" dirty="0" err="1" smtClean="0">
                <a:solidFill>
                  <a:schemeClr val="tx2"/>
                </a:solidFill>
              </a:rPr>
              <a:t>programme</a:t>
            </a:r>
            <a:endParaRPr lang="sr-Latn-RS" sz="2000" dirty="0" smtClean="0">
              <a:solidFill>
                <a:schemeClr val="tx2"/>
              </a:solidFill>
            </a:endParaRPr>
          </a:p>
          <a:p>
            <a:pPr lvl="1" algn="just">
              <a:buFont typeface="Wingdings" pitchFamily="2" charset="2"/>
              <a:buChar char="v"/>
            </a:pPr>
            <a:r>
              <a:rPr lang="sr-Latn-RS" sz="1600" dirty="0" smtClean="0"/>
              <a:t>5 UNID to UBL</a:t>
            </a:r>
            <a:endParaRPr lang="en-US" sz="1600" dirty="0" smtClean="0"/>
          </a:p>
          <a:p>
            <a:pPr algn="just">
              <a:buFont typeface="Wingdings" pitchFamily="2" charset="2"/>
              <a:buChar char="Ø"/>
            </a:pPr>
            <a:r>
              <a:rPr lang="en-US" sz="2000" dirty="0" smtClean="0">
                <a:solidFill>
                  <a:schemeClr val="tx2"/>
                </a:solidFill>
              </a:rPr>
              <a:t>To disseminate the information regarding the new/modernized master study </a:t>
            </a:r>
            <a:r>
              <a:rPr lang="en-US" sz="2000" dirty="0" err="1" smtClean="0">
                <a:solidFill>
                  <a:schemeClr val="tx2"/>
                </a:solidFill>
              </a:rPr>
              <a:t>programmes</a:t>
            </a:r>
            <a:r>
              <a:rPr lang="en-US" sz="2000" dirty="0" smtClean="0">
                <a:solidFill>
                  <a:schemeClr val="tx2"/>
                </a:solidFill>
              </a:rPr>
              <a:t> to the management of the municipalities in Serbia and Kosovo in order to attract their employees to these study </a:t>
            </a:r>
            <a:r>
              <a:rPr lang="en-US" sz="2000" dirty="0" err="1" smtClean="0">
                <a:solidFill>
                  <a:schemeClr val="tx2"/>
                </a:solidFill>
              </a:rPr>
              <a:t>programmes</a:t>
            </a:r>
            <a:endParaRPr lang="sr-Latn-RS" sz="2000" dirty="0" smtClean="0">
              <a:solidFill>
                <a:schemeClr val="tx2"/>
              </a:solidFill>
            </a:endParaRPr>
          </a:p>
          <a:p>
            <a:pPr algn="just">
              <a:buFont typeface="Wingdings" pitchFamily="2" charset="2"/>
              <a:buChar char="Ø"/>
            </a:pPr>
            <a:endParaRPr lang="en-US" sz="2000" dirty="0" smtClean="0"/>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3</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bs-Latn-BA" dirty="0" smtClean="0">
                <a:solidFill>
                  <a:srgbClr val="419182"/>
                </a:solidFill>
                <a:latin typeface="Book Antiqua" panose="02040602050305030304" pitchFamily="18" charset="0"/>
              </a:rPr>
              <a:t>Recommendations</a:t>
            </a: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algn="just">
              <a:buFont typeface="Wingdings" pitchFamily="2" charset="2"/>
              <a:buChar char="Ø"/>
            </a:pPr>
            <a:r>
              <a:rPr lang="en-US" sz="2000" dirty="0" smtClean="0">
                <a:solidFill>
                  <a:schemeClr val="tx2"/>
                </a:solidFill>
              </a:rPr>
              <a:t>To approach the CBHE project Knowledge for Resilient Society 573942-2016 (K-FORCE), and jointly address the Ministry of Finance in order to resolve the issue of taxation of Special Mobility Strand scholarships</a:t>
            </a:r>
            <a:endParaRPr lang="sr-Latn-RS" sz="2000" dirty="0" smtClean="0">
              <a:solidFill>
                <a:schemeClr val="tx2"/>
              </a:solidFill>
            </a:endParaRPr>
          </a:p>
          <a:p>
            <a:pPr lvl="1" algn="just">
              <a:buFont typeface="Wingdings" pitchFamily="2" charset="2"/>
              <a:buChar char="v"/>
            </a:pPr>
            <a:r>
              <a:rPr lang="sr-Latn-RS" sz="1600" smtClean="0"/>
              <a:t>UNI </a:t>
            </a:r>
            <a:r>
              <a:rPr lang="sr-Latn-RS" sz="1600" smtClean="0"/>
              <a:t>addresses </a:t>
            </a:r>
            <a:r>
              <a:rPr lang="sr-Latn-RS" sz="1600" dirty="0" smtClean="0"/>
              <a:t>the M</a:t>
            </a:r>
            <a:r>
              <a:rPr lang="en-US" sz="1600" dirty="0" err="1" smtClean="0"/>
              <a:t>i</a:t>
            </a:r>
            <a:r>
              <a:rPr lang="sr-Latn-RS" sz="1600" dirty="0" smtClean="0"/>
              <a:t>nistry of Finance, the Ministry of Scence, Education and Technology Development and the Government in order to resolve the issue of taxation of Special obility Strand scholarships</a:t>
            </a:r>
            <a:endParaRPr lang="en-US" sz="1600" dirty="0" smtClean="0"/>
          </a:p>
          <a:p>
            <a:pPr algn="just">
              <a:buFont typeface="Wingdings" pitchFamily="2" charset="2"/>
              <a:buChar char="Ø"/>
            </a:pPr>
            <a:r>
              <a:rPr lang="en-US" sz="2000" dirty="0" smtClean="0">
                <a:solidFill>
                  <a:schemeClr val="tx2"/>
                </a:solidFill>
              </a:rPr>
              <a:t>To complete the Report on master curricula best practices in EU partners and Catalogue of competencies</a:t>
            </a:r>
            <a:endParaRPr lang="sr-Latn-RS" sz="2000" dirty="0" smtClean="0">
              <a:solidFill>
                <a:schemeClr val="tx2"/>
              </a:solidFill>
            </a:endParaRPr>
          </a:p>
          <a:p>
            <a:pPr lvl="1" algn="just">
              <a:buFont typeface="Wingdings" pitchFamily="2" charset="2"/>
              <a:buChar char="v"/>
            </a:pPr>
            <a:r>
              <a:rPr lang="en-US" sz="1600" dirty="0" smtClean="0"/>
              <a:t>Report on master curricula best practices in EU partners and Catalogue of competencies</a:t>
            </a:r>
            <a:r>
              <a:rPr lang="sr-Latn-RS" sz="1600" dirty="0" smtClean="0"/>
              <a:t> completed</a:t>
            </a:r>
            <a:endParaRPr lang="en-US" sz="1600" dirty="0" smtClean="0"/>
          </a:p>
          <a:p>
            <a:pPr algn="just">
              <a:buFont typeface="Wingdings" pitchFamily="2" charset="2"/>
              <a:buChar char="Ø"/>
            </a:pPr>
            <a:r>
              <a:rPr lang="en-US" sz="2000" dirty="0" smtClean="0">
                <a:solidFill>
                  <a:schemeClr val="tx2"/>
                </a:solidFill>
              </a:rPr>
              <a:t>To revise the Project management and reporting guide so it includes the communication channels, decision making process, and conflict resolution mechanisms</a:t>
            </a:r>
            <a:endParaRPr lang="sr-Latn-RS" sz="2000" dirty="0" smtClean="0">
              <a:solidFill>
                <a:schemeClr val="tx2"/>
              </a:solidFill>
            </a:endParaRPr>
          </a:p>
          <a:p>
            <a:pPr lvl="1" algn="just">
              <a:buFont typeface="Wingdings" pitchFamily="2" charset="2"/>
              <a:buChar char="v"/>
            </a:pPr>
            <a:r>
              <a:rPr lang="sr-Latn-RS" sz="1600" dirty="0" smtClean="0"/>
              <a:t>T</a:t>
            </a:r>
            <a:r>
              <a:rPr lang="en-US" sz="1600" dirty="0" smtClean="0"/>
              <a:t>he </a:t>
            </a:r>
            <a:r>
              <a:rPr lang="sr-Latn-RS" sz="1600" dirty="0" smtClean="0"/>
              <a:t>revised </a:t>
            </a:r>
            <a:r>
              <a:rPr lang="en-US" sz="1600" dirty="0" smtClean="0"/>
              <a:t>Project management and reporting guide includes the communication channels, decision making process, and conflict resolution mechanisms</a:t>
            </a:r>
            <a:r>
              <a:rPr lang="sr-Latn-RS" sz="1600" dirty="0" smtClean="0"/>
              <a:t>.</a:t>
            </a:r>
            <a:endParaRPr lang="en-US" sz="1600" dirty="0" smtClean="0"/>
          </a:p>
          <a:p>
            <a:pPr algn="just"/>
            <a:endParaRPr lang="en-US" sz="2000" dirty="0" smtClean="0"/>
          </a:p>
          <a:p>
            <a:pPr algn="just" fontAlgn="auto">
              <a:spcBef>
                <a:spcPts val="0"/>
              </a:spcBef>
              <a:spcAft>
                <a:spcPts val="0"/>
              </a:spcAft>
              <a:buFont typeface="Wingdings" pitchFamily="2" charset="2"/>
              <a:buChar char="Ø"/>
              <a:defRPr/>
            </a:pPr>
            <a:endParaRPr lang="sr-Latn-RS" sz="2000" b="1" dirty="0" smtClean="0">
              <a:solidFill>
                <a:schemeClr val="tx2">
                  <a:lumMod val="60000"/>
                  <a:lumOff val="40000"/>
                </a:schemeClr>
              </a:solidFill>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4</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bs-Latn-BA" dirty="0" smtClean="0">
                <a:solidFill>
                  <a:srgbClr val="419182"/>
                </a:solidFill>
                <a:latin typeface="Book Antiqua" panose="02040602050305030304" pitchFamily="18" charset="0"/>
              </a:rPr>
              <a:t>Recommendations</a:t>
            </a: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algn="just">
              <a:buFont typeface="Wingdings" pitchFamily="2" charset="2"/>
              <a:buChar char="Ø"/>
            </a:pPr>
            <a:r>
              <a:rPr lang="en-US" sz="2000" dirty="0" smtClean="0">
                <a:solidFill>
                  <a:schemeClr val="tx2"/>
                </a:solidFill>
              </a:rPr>
              <a:t>To make further efforts to include other stakeholders/employers in order to adequately define aims, competencies and learning outcomes of the new master curricula</a:t>
            </a:r>
            <a:endParaRPr lang="sr-Latn-RS" sz="2000" dirty="0" smtClean="0">
              <a:solidFill>
                <a:schemeClr val="tx2"/>
              </a:solidFill>
            </a:endParaRPr>
          </a:p>
          <a:p>
            <a:pPr marL="742950" lvl="2" indent="-342900" algn="just">
              <a:buFont typeface="Wingdings" pitchFamily="2" charset="2"/>
              <a:buChar char="v"/>
            </a:pPr>
            <a:r>
              <a:rPr lang="sr-Latn-RS" sz="1600" dirty="0" smtClean="0"/>
              <a:t>T</a:t>
            </a:r>
            <a:r>
              <a:rPr lang="en-US" sz="1600" dirty="0" smtClean="0"/>
              <a:t>he </a:t>
            </a:r>
            <a:r>
              <a:rPr lang="sr-Latn-RS" sz="1600" dirty="0" smtClean="0"/>
              <a:t>round tables will be organised including </a:t>
            </a:r>
            <a:r>
              <a:rPr lang="en-US" sz="1600" dirty="0" smtClean="0"/>
              <a:t>stakeholders/employers</a:t>
            </a:r>
            <a:r>
              <a:rPr lang="sr-Latn-RS" sz="1600" dirty="0" smtClean="0"/>
              <a:t>.</a:t>
            </a:r>
            <a:endParaRPr lang="en-US" sz="1600" dirty="0" smtClean="0"/>
          </a:p>
          <a:p>
            <a:pPr algn="just"/>
            <a:endParaRPr lang="en-US" sz="2000" dirty="0" smtClean="0"/>
          </a:p>
          <a:p>
            <a:pPr algn="just">
              <a:buFont typeface="Wingdings" pitchFamily="2" charset="2"/>
              <a:buChar char="Ø"/>
            </a:pPr>
            <a:r>
              <a:rPr lang="en-US" sz="2000" dirty="0" smtClean="0">
                <a:solidFill>
                  <a:schemeClr val="tx2"/>
                </a:solidFill>
              </a:rPr>
              <a:t>To ensure the funds are transferred to the project partners in due time</a:t>
            </a:r>
            <a:endParaRPr lang="sr-Latn-RS" sz="2000" dirty="0" smtClean="0">
              <a:solidFill>
                <a:schemeClr val="tx2"/>
              </a:solidFill>
            </a:endParaRPr>
          </a:p>
          <a:p>
            <a:pPr algn="just"/>
            <a:endParaRPr lang="en-US" sz="2000" dirty="0" smtClean="0"/>
          </a:p>
          <a:p>
            <a:pPr algn="just">
              <a:buFont typeface="Wingdings" pitchFamily="2" charset="2"/>
              <a:buChar char="Ø"/>
            </a:pPr>
            <a:r>
              <a:rPr lang="en-US" sz="2000" dirty="0" smtClean="0">
                <a:solidFill>
                  <a:schemeClr val="tx2"/>
                </a:solidFill>
              </a:rPr>
              <a:t>To</a:t>
            </a:r>
            <a:r>
              <a:rPr lang="sr-Latn-RS" sz="2000" dirty="0" smtClean="0">
                <a:solidFill>
                  <a:schemeClr val="tx2"/>
                </a:solidFill>
              </a:rPr>
              <a:t> </a:t>
            </a:r>
            <a:r>
              <a:rPr lang="en-US" sz="2000" dirty="0" smtClean="0">
                <a:solidFill>
                  <a:schemeClr val="tx2"/>
                </a:solidFill>
              </a:rPr>
              <a:t>add the Disclaimer on the project’s </a:t>
            </a:r>
            <a:r>
              <a:rPr lang="en-US" sz="2000" dirty="0" err="1" smtClean="0">
                <a:solidFill>
                  <a:schemeClr val="tx2"/>
                </a:solidFill>
              </a:rPr>
              <a:t>Facebook</a:t>
            </a:r>
            <a:r>
              <a:rPr lang="en-US" sz="2000" dirty="0" smtClean="0">
                <a:solidFill>
                  <a:schemeClr val="tx2"/>
                </a:solidFill>
              </a:rPr>
              <a:t> page</a:t>
            </a:r>
            <a:endParaRPr lang="sr-Latn-RS" sz="2000" dirty="0" smtClean="0">
              <a:solidFill>
                <a:schemeClr val="tx2"/>
              </a:solidFill>
            </a:endParaRPr>
          </a:p>
          <a:p>
            <a:pPr marL="742950" lvl="2" indent="-342900" algn="just">
              <a:buFont typeface="Wingdings" pitchFamily="2" charset="2"/>
              <a:buChar char="v"/>
            </a:pPr>
            <a:r>
              <a:rPr lang="sr-Latn-RS" sz="1600" dirty="0" smtClean="0"/>
              <a:t>T</a:t>
            </a:r>
            <a:r>
              <a:rPr lang="en-US" sz="1600" dirty="0" smtClean="0"/>
              <a:t>he Disclaimer</a:t>
            </a:r>
            <a:r>
              <a:rPr lang="sr-Latn-RS" sz="1600" dirty="0" smtClean="0"/>
              <a:t> is added</a:t>
            </a:r>
            <a:r>
              <a:rPr lang="en-US" sz="1600" dirty="0" smtClean="0"/>
              <a:t> on the project’s </a:t>
            </a:r>
            <a:r>
              <a:rPr lang="en-US" sz="1600" dirty="0" err="1" smtClean="0"/>
              <a:t>Facebook</a:t>
            </a:r>
            <a:r>
              <a:rPr lang="en-US" sz="1600" dirty="0" smtClean="0"/>
              <a:t> page</a:t>
            </a:r>
            <a:r>
              <a:rPr lang="sr-Latn-RS" sz="1600" dirty="0" smtClean="0"/>
              <a:t>.</a:t>
            </a:r>
            <a:endParaRPr lang="en-US" sz="1600" dirty="0" smtClean="0"/>
          </a:p>
          <a:p>
            <a:pPr algn="just">
              <a:buFont typeface="Wingdings" pitchFamily="2" charset="2"/>
              <a:buChar char="Ø"/>
            </a:pPr>
            <a:endParaRPr lang="en-US" sz="2000" dirty="0" smtClean="0">
              <a:solidFill>
                <a:schemeClr val="tx2"/>
              </a:solidFill>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5</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bs-Latn-BA" dirty="0" smtClean="0">
                <a:solidFill>
                  <a:srgbClr val="419182"/>
                </a:solidFill>
                <a:latin typeface="Book Antiqua" panose="02040602050305030304" pitchFamily="18" charset="0"/>
              </a:rPr>
              <a:t>Recommendations</a:t>
            </a: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algn="just">
              <a:buFont typeface="Wingdings" pitchFamily="2" charset="2"/>
              <a:buChar char="Ø"/>
            </a:pPr>
            <a:r>
              <a:rPr lang="en-US" sz="2000" dirty="0" smtClean="0">
                <a:solidFill>
                  <a:schemeClr val="tx2"/>
                </a:solidFill>
              </a:rPr>
              <a:t>To take into account the recommendations given by the evaluation experts to a greater extent</a:t>
            </a:r>
          </a:p>
          <a:p>
            <a:pPr lvl="1" algn="just">
              <a:buFont typeface="Wingdings" pitchFamily="2" charset="2"/>
              <a:buChar char="v"/>
            </a:pPr>
            <a:r>
              <a:rPr lang="en-US" sz="1600" dirty="0" smtClean="0"/>
              <a:t>“Robust, specific quality indicators are not presented.”</a:t>
            </a:r>
          </a:p>
          <a:p>
            <a:pPr lvl="2" algn="just">
              <a:buFont typeface="Wingdings" pitchFamily="2" charset="2"/>
              <a:buChar char="§"/>
            </a:pPr>
            <a:r>
              <a:rPr lang="en-US" sz="1400" dirty="0" smtClean="0"/>
              <a:t>Improved Quality Control Plan includes quality indicators. </a:t>
            </a:r>
          </a:p>
          <a:p>
            <a:pPr lvl="1" algn="just">
              <a:buFont typeface="Wingdings" pitchFamily="2" charset="2"/>
              <a:buChar char="v"/>
            </a:pPr>
            <a:r>
              <a:rPr lang="en-US" sz="1800" dirty="0" smtClean="0"/>
              <a:t>“</a:t>
            </a:r>
            <a:r>
              <a:rPr lang="en-US" sz="1600" dirty="0" smtClean="0"/>
              <a:t>The proposal does not present an overview of existing curricula in the target field in </a:t>
            </a:r>
            <a:r>
              <a:rPr lang="en-US" sz="1600" dirty="0" err="1" smtClean="0"/>
              <a:t>BiH</a:t>
            </a:r>
            <a:r>
              <a:rPr lang="en-US" sz="1600" dirty="0" smtClean="0"/>
              <a:t>, Kosovo and Serbia, their deficiencies, skill and competency gaps in order to convince that the available higher education offer is not effective in addressing the needs. A needs analysis of the target group in terms of skills and competencies that have to be developed is not presented either.”</a:t>
            </a:r>
          </a:p>
          <a:p>
            <a:pPr lvl="2" algn="just">
              <a:buFont typeface="Wingdings" pitchFamily="2" charset="2"/>
              <a:buChar char="§"/>
            </a:pPr>
            <a:r>
              <a:rPr lang="en-US" sz="1400" dirty="0" smtClean="0"/>
              <a:t>Catalog</a:t>
            </a:r>
            <a:r>
              <a:rPr lang="sr-Latn-RS" sz="1400" dirty="0" smtClean="0"/>
              <a:t>u</a:t>
            </a:r>
            <a:r>
              <a:rPr lang="en-US" sz="1400" dirty="0" smtClean="0"/>
              <a:t>e</a:t>
            </a:r>
            <a:r>
              <a:rPr lang="sr-Latn-RS" sz="1400" dirty="0" smtClean="0"/>
              <a:t> of competencies  includes both analysis of existing </a:t>
            </a:r>
            <a:r>
              <a:rPr lang="en-US" sz="1400" dirty="0" smtClean="0"/>
              <a:t>curricula in the target field in </a:t>
            </a:r>
            <a:r>
              <a:rPr lang="en-US" sz="1400" dirty="0" err="1" smtClean="0"/>
              <a:t>BiH</a:t>
            </a:r>
            <a:r>
              <a:rPr lang="en-US" sz="1400" dirty="0" smtClean="0"/>
              <a:t>, Kosovo and Serbia</a:t>
            </a:r>
            <a:r>
              <a:rPr lang="sr-Latn-RS" sz="1400" dirty="0" smtClean="0"/>
              <a:t> and skills and competencies that future graduates need to have.</a:t>
            </a:r>
          </a:p>
          <a:p>
            <a:pPr lvl="1" algn="just">
              <a:buFont typeface="Wingdings" pitchFamily="2" charset="2"/>
              <a:buChar char="v"/>
            </a:pPr>
            <a:r>
              <a:rPr lang="sr-Latn-RS" sz="1600" dirty="0" smtClean="0"/>
              <a:t>“The innovative teaching methods that the Partner Country HEI staff will be trained on are not described. How the needs for new equipment will be established is not explained.”</a:t>
            </a:r>
          </a:p>
          <a:p>
            <a:pPr lvl="2" algn="just">
              <a:buFont typeface="Wingdings" pitchFamily="2" charset="2"/>
              <a:buChar char="§"/>
            </a:pPr>
            <a:r>
              <a:rPr lang="sr-Latn-RS" sz="1400" dirty="0" smtClean="0"/>
              <a:t>Joint Report on training of teaching staff will include summary of the innovative teaching methods and the needs for new  equipment. </a:t>
            </a:r>
          </a:p>
          <a:p>
            <a:pPr lvl="1" algn="just">
              <a:buFont typeface="Wingdings" pitchFamily="2" charset="2"/>
              <a:buChar char="v"/>
            </a:pPr>
            <a:r>
              <a:rPr lang="sr-Latn-RS" sz="1600" dirty="0" smtClean="0"/>
              <a:t>“How the citizens will be recruited for the trainings should have been described, given a very broad definition of this target group.”</a:t>
            </a:r>
          </a:p>
          <a:p>
            <a:pPr lvl="2" algn="just">
              <a:buFont typeface="Wingdings" pitchFamily="2" charset="2"/>
              <a:buChar char="§"/>
            </a:pPr>
            <a:r>
              <a:rPr lang="sr-Latn-RS" sz="1400" dirty="0" smtClean="0"/>
              <a:t>During preparing trainings the rules recruition of the citizens for the trainings will be defined.</a:t>
            </a:r>
          </a:p>
          <a:p>
            <a:pPr lvl="1" algn="just">
              <a:buFont typeface="Wingdings" pitchFamily="2" charset="2"/>
              <a:buChar char="v"/>
            </a:pPr>
            <a:endParaRPr lang="en-US" sz="2000" b="1" dirty="0" smtClean="0">
              <a:solidFill>
                <a:schemeClr val="tx2">
                  <a:lumMod val="60000"/>
                  <a:lumOff val="40000"/>
                </a:schemeClr>
              </a:solidFill>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6</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bs-Latn-BA" dirty="0" smtClean="0">
                <a:solidFill>
                  <a:srgbClr val="419182"/>
                </a:solidFill>
                <a:latin typeface="Book Antiqua" panose="02040602050305030304" pitchFamily="18" charset="0"/>
              </a:rPr>
              <a:t>Recommendations</a:t>
            </a: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lvl="1" algn="just">
              <a:buFont typeface="Wingdings" pitchFamily="2" charset="2"/>
              <a:buChar char="v"/>
            </a:pPr>
            <a:r>
              <a:rPr lang="en-US" sz="1600" dirty="0" smtClean="0"/>
              <a:t>“</a:t>
            </a:r>
            <a:r>
              <a:rPr lang="sr-Latn-RS" sz="1600" dirty="0" smtClean="0"/>
              <a:t>The description of internships is confusing</a:t>
            </a:r>
            <a:r>
              <a:rPr lang="en-US" sz="1600" dirty="0" smtClean="0"/>
              <a:t>.”</a:t>
            </a:r>
          </a:p>
          <a:p>
            <a:pPr lvl="2" algn="just">
              <a:buFont typeface="Wingdings" pitchFamily="2" charset="2"/>
              <a:buChar char="§"/>
            </a:pPr>
            <a:r>
              <a:rPr lang="sr-Latn-RS" sz="1400" dirty="0" smtClean="0"/>
              <a:t>Report on interships will include detail description</a:t>
            </a:r>
            <a:r>
              <a:rPr lang="en-US" sz="1400" dirty="0" smtClean="0"/>
              <a:t>. </a:t>
            </a:r>
          </a:p>
          <a:p>
            <a:pPr lvl="1" algn="just">
              <a:buFont typeface="Wingdings" pitchFamily="2" charset="2"/>
              <a:buChar char="v"/>
            </a:pPr>
            <a:r>
              <a:rPr lang="en-US" sz="1800" dirty="0" smtClean="0"/>
              <a:t>“</a:t>
            </a:r>
            <a:r>
              <a:rPr lang="sr-Latn-RS" sz="1600" dirty="0" smtClean="0"/>
              <a:t>Although, 1 day trainings only for public bodies and citizens seem too short, this is difficult to assess due lack of detail on the training content</a:t>
            </a:r>
            <a:r>
              <a:rPr lang="en-US" sz="1600" dirty="0" smtClean="0"/>
              <a:t>.”</a:t>
            </a:r>
          </a:p>
          <a:p>
            <a:pPr lvl="2" algn="just">
              <a:buFont typeface="Wingdings" pitchFamily="2" charset="2"/>
              <a:buChar char="§"/>
            </a:pPr>
            <a:r>
              <a:rPr lang="sr-Latn-RS" sz="1400" dirty="0" smtClean="0"/>
              <a:t>Training content will be available in training materials and brief description of each training.</a:t>
            </a:r>
          </a:p>
          <a:p>
            <a:pPr lvl="1" algn="just">
              <a:buFont typeface="Wingdings" pitchFamily="2" charset="2"/>
              <a:buChar char="v"/>
            </a:pPr>
            <a:r>
              <a:rPr lang="sr-Latn-RS" sz="1600" dirty="0" smtClean="0"/>
              <a:t>“Cooperation between HEIs and representatives of national bodies and agencies for activities or a strategy in this respect are not outlined and not visible in the work plan.”</a:t>
            </a:r>
          </a:p>
          <a:p>
            <a:pPr lvl="2" algn="just">
              <a:buFont typeface="Wingdings" pitchFamily="2" charset="2"/>
              <a:buChar char="§"/>
            </a:pPr>
            <a:r>
              <a:rPr lang="sr-Latn-RS" sz="1400" dirty="0" smtClean="0"/>
              <a:t>Round tables with non-academic sector including representatives of national bodies and agencies in the field of NDRM will be organised. </a:t>
            </a:r>
          </a:p>
          <a:p>
            <a:pPr lvl="1" algn="just">
              <a:buFont typeface="Wingdings" pitchFamily="2" charset="2"/>
              <a:buChar char="v"/>
            </a:pPr>
            <a:r>
              <a:rPr lang="sr-Latn-RS" sz="1600" dirty="0" smtClean="0"/>
              <a:t>“The presented expected impact is not fully supported by the proposed impact indicators. For example, self-evaluation and knowledge assessment are sources for evaluation data but not impact indicators themselves. The listed impacts and respective indicators should be strenghtened to include indicators related to employability of the graduates, improved performance of the trained public organisation representatives, enhanced effectiveness of the national systems for disaster risk management, improved national strategies in risk management in the Partner Countries.”</a:t>
            </a:r>
          </a:p>
          <a:p>
            <a:pPr lvl="2" algn="just">
              <a:buFont typeface="Wingdings" pitchFamily="2" charset="2"/>
              <a:buChar char="§"/>
            </a:pPr>
            <a:r>
              <a:rPr lang="en-US" sz="1400" dirty="0" smtClean="0"/>
              <a:t>The short and long term impact indicators are presented in Academic Sustainability</a:t>
            </a:r>
            <a:r>
              <a:rPr lang="sr-Latn-RS" sz="1400" dirty="0" smtClean="0"/>
              <a:t> Plan.</a:t>
            </a:r>
          </a:p>
          <a:p>
            <a:pPr lvl="1" algn="just">
              <a:buNone/>
            </a:pPr>
            <a:r>
              <a:rPr lang="sr-Latn-RS" sz="1600" dirty="0" smtClean="0"/>
              <a:t>   </a:t>
            </a:r>
            <a:endParaRPr lang="en-US" sz="1600" dirty="0" smtClean="0"/>
          </a:p>
          <a:p>
            <a:pPr lvl="1" algn="just">
              <a:buFont typeface="Wingdings" pitchFamily="2" charset="2"/>
              <a:buChar char="v"/>
            </a:pPr>
            <a:endParaRPr lang="en-US" sz="1600" dirty="0" smtClean="0"/>
          </a:p>
          <a:p>
            <a:pPr algn="just">
              <a:buNone/>
            </a:pPr>
            <a:endParaRPr lang="en-US" sz="2000" dirty="0" smtClean="0"/>
          </a:p>
          <a:p>
            <a:pPr fontAlgn="auto">
              <a:spcBef>
                <a:spcPts val="0"/>
              </a:spcBef>
              <a:spcAft>
                <a:spcPts val="0"/>
              </a:spcAft>
              <a:buFont typeface="Wingdings" pitchFamily="2" charset="2"/>
              <a:buChar char="Ø"/>
              <a:defRPr/>
            </a:pPr>
            <a:endParaRPr lang="en-US" sz="2000" b="1" dirty="0" smtClean="0">
              <a:solidFill>
                <a:schemeClr val="tx2">
                  <a:lumMod val="60000"/>
                  <a:lumOff val="40000"/>
                </a:schemeClr>
              </a:solidFill>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7</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bs-Latn-BA" dirty="0" smtClean="0">
                <a:solidFill>
                  <a:srgbClr val="419182"/>
                </a:solidFill>
                <a:latin typeface="Book Antiqua" panose="02040602050305030304" pitchFamily="18" charset="0"/>
              </a:rPr>
              <a:t>Recommendations</a:t>
            </a: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lvl="1" algn="just">
              <a:buFont typeface="Wingdings" pitchFamily="2" charset="2"/>
              <a:buChar char="v"/>
            </a:pPr>
            <a:r>
              <a:rPr lang="en-US" sz="1600" dirty="0" smtClean="0"/>
              <a:t>“</a:t>
            </a:r>
            <a:r>
              <a:rPr lang="sr-Latn-RS" sz="1600" dirty="0" smtClean="0"/>
              <a:t>Better focussed dissemination activities targeted at environmental protection agencies and other organisations involved in natural disaster risk management should be considered.</a:t>
            </a:r>
            <a:r>
              <a:rPr lang="en-US" sz="1600" dirty="0" smtClean="0"/>
              <a:t>”</a:t>
            </a:r>
          </a:p>
          <a:p>
            <a:pPr lvl="2" algn="just">
              <a:buFont typeface="Wingdings" pitchFamily="2" charset="2"/>
              <a:buChar char="§"/>
            </a:pPr>
            <a:r>
              <a:rPr lang="sr-Latn-RS" sz="1400" dirty="0" smtClean="0"/>
              <a:t>UNID organised the meeting with national bodies and environmental protection bodies on 21 June, 2017.</a:t>
            </a:r>
          </a:p>
          <a:p>
            <a:pPr lvl="2" algn="just">
              <a:buFont typeface="Wingdings" pitchFamily="2" charset="2"/>
              <a:buChar char="§"/>
            </a:pPr>
            <a:r>
              <a:rPr lang="sr-Latn-RS" sz="1400" dirty="0" smtClean="0"/>
              <a:t>UBL organised the meeting with relevant bodies in NDRM i.e. round table to promote trainings and new master curricula on 15 September, 2017.</a:t>
            </a:r>
            <a:r>
              <a:rPr lang="en-US" sz="1400" dirty="0" smtClean="0"/>
              <a:t> </a:t>
            </a:r>
          </a:p>
          <a:p>
            <a:pPr lvl="1" algn="just">
              <a:buFont typeface="Wingdings" pitchFamily="2" charset="2"/>
              <a:buChar char="v"/>
            </a:pPr>
            <a:r>
              <a:rPr lang="en-US" sz="1800" dirty="0" smtClean="0"/>
              <a:t>“</a:t>
            </a:r>
            <a:r>
              <a:rPr lang="sr-Latn-RS" sz="1600" dirty="0" smtClean="0"/>
              <a:t>An important aspect that is not well explained is sustainability and funding mechanism for staff and student mobility</a:t>
            </a:r>
            <a:r>
              <a:rPr lang="en-US" sz="1600" dirty="0" smtClean="0"/>
              <a:t>.”</a:t>
            </a:r>
          </a:p>
          <a:p>
            <a:pPr lvl="2" algn="just">
              <a:buFont typeface="Wingdings" pitchFamily="2" charset="2"/>
              <a:buChar char="§"/>
            </a:pPr>
            <a:r>
              <a:rPr lang="sr-Latn-RS" sz="1400" dirty="0" smtClean="0"/>
              <a:t>Academic sustainability plan includes sustainability and funding mechanism for staff and student mobility.</a:t>
            </a:r>
          </a:p>
          <a:p>
            <a:pPr algn="just">
              <a:buNone/>
            </a:pPr>
            <a:endParaRPr lang="en-US" sz="2000" dirty="0" smtClean="0"/>
          </a:p>
          <a:p>
            <a:pPr fontAlgn="auto">
              <a:spcBef>
                <a:spcPts val="0"/>
              </a:spcBef>
              <a:spcAft>
                <a:spcPts val="0"/>
              </a:spcAft>
              <a:buFont typeface="Wingdings" pitchFamily="2" charset="2"/>
              <a:buChar char="Ø"/>
              <a:defRPr/>
            </a:pPr>
            <a:endParaRPr lang="en-US" sz="2000" b="1" dirty="0" smtClean="0">
              <a:solidFill>
                <a:schemeClr val="tx2">
                  <a:lumMod val="60000"/>
                  <a:lumOff val="40000"/>
                </a:schemeClr>
              </a:solidFill>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8</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bs-Latn-BA" dirty="0" smtClean="0">
                <a:solidFill>
                  <a:srgbClr val="419182"/>
                </a:solidFill>
                <a:latin typeface="Book Antiqua" panose="02040602050305030304" pitchFamily="18" charset="0"/>
              </a:rPr>
              <a:t>Recommendations</a:t>
            </a: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lvl="1" algn="just">
              <a:buFont typeface="Wingdings" pitchFamily="2" charset="2"/>
              <a:buChar char="v"/>
            </a:pPr>
            <a:r>
              <a:rPr lang="sr-Latn-RS" sz="1600" dirty="0" smtClean="0"/>
              <a:t>“The value of the Partner Country student mobility to EU HEIs would have been more convincing if the subjects to be studied there were specified. Similar information is missing for EU students mobile to Partner Country HEIs. The capacity of the Partner Country HEIs to deliver training in English for the EU standards is not explained. The selection procedure and criteria for the mobility participants are defined only for Partner Country students and staff since the language requirement for EU students is not clear. Services provided by the host HEIs are not well described. Support for visa arrangements, accomodation, insurance, induction, mentoring and other aspects should have been outlined. How the mobility activity will be monitored, what aspects of the mobility and the learning the monitoring will cover, what the mentioned standardised report would encompass is not explained. The proposal does not clearly ensure recognition of mobility periods for staff members. The applicant should consider issuing confirmation letters with detailed description of the activities and outcomes of the mobility.” </a:t>
            </a:r>
          </a:p>
          <a:p>
            <a:pPr lvl="2" algn="just">
              <a:buFont typeface="Wingdings" pitchFamily="2" charset="2"/>
              <a:buChar char="§"/>
            </a:pPr>
            <a:r>
              <a:rPr lang="sr-Latn-RS" sz="1400" dirty="0" smtClean="0"/>
              <a:t>Guide on organising staff and student mobility will contain answers to these recommendations. </a:t>
            </a:r>
          </a:p>
          <a:p>
            <a:pPr lvl="1" algn="just">
              <a:buFont typeface="Wingdings" pitchFamily="2" charset="2"/>
              <a:buChar char="v"/>
            </a:pPr>
            <a:endParaRPr lang="en-US" sz="1600" dirty="0" smtClean="0"/>
          </a:p>
          <a:p>
            <a:pPr algn="just">
              <a:buNone/>
            </a:pPr>
            <a:endParaRPr lang="en-US" sz="2000" dirty="0" smtClean="0"/>
          </a:p>
          <a:p>
            <a:pPr fontAlgn="auto">
              <a:spcBef>
                <a:spcPts val="0"/>
              </a:spcBef>
              <a:spcAft>
                <a:spcPts val="0"/>
              </a:spcAft>
              <a:buFont typeface="Wingdings" pitchFamily="2" charset="2"/>
              <a:buChar char="Ø"/>
              <a:defRPr/>
            </a:pPr>
            <a:endParaRPr lang="en-US" sz="2000" b="1" dirty="0" smtClean="0">
              <a:solidFill>
                <a:schemeClr val="tx2">
                  <a:lumMod val="60000"/>
                  <a:lumOff val="40000"/>
                </a:schemeClr>
              </a:solidFill>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9</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1394</TotalTime>
  <Words>1562</Words>
  <Application>Microsoft Office PowerPoint</Application>
  <PresentationFormat>On-screen Show (4:3)</PresentationFormat>
  <Paragraphs>124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Development of master curricula for natural disasters risk management in Western Balkan countries</vt:lpstr>
      <vt:lpstr>Preventive Field Monitoring Visit </vt:lpstr>
      <vt:lpstr>Recommendations</vt:lpstr>
      <vt:lpstr>Recommendations</vt:lpstr>
      <vt:lpstr>Recommendations</vt:lpstr>
      <vt:lpstr>Recommendations</vt:lpstr>
      <vt:lpstr>Recommendations</vt:lpstr>
      <vt:lpstr>Recommendations</vt:lpstr>
      <vt:lpstr>Recommendations</vt:lpstr>
      <vt:lpstr>Recommendations</vt:lpstr>
      <vt:lpstr>Recommendations</vt:lpstr>
      <vt:lpstr>Recommendations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of Internationalisation in B&amp;H Higher Education</dc:title>
  <dc:creator>user</dc:creator>
  <cp:lastModifiedBy>Milan</cp:lastModifiedBy>
  <cp:revision>133</cp:revision>
  <dcterms:created xsi:type="dcterms:W3CDTF">2006-08-16T00:00:00Z</dcterms:created>
  <dcterms:modified xsi:type="dcterms:W3CDTF">2017-09-18T20:59:50Z</dcterms:modified>
</cp:coreProperties>
</file>